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0" r:id="rId4"/>
    <p:sldId id="258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3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3148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0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02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4079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61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691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0621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596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2787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6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818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1777C-4512-43AB-B9A1-8545A32118F2}" type="datetimeFigureOut">
              <a:rPr lang="es-CO" smtClean="0"/>
              <a:pPr/>
              <a:t>18/03/2016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DC823-80AE-43CB-8375-6F2284402E69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774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-108520" y="-973"/>
            <a:ext cx="90730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Comit</a:t>
            </a:r>
            <a:r>
              <a:rPr lang="es-ES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é</a:t>
            </a:r>
            <a:r>
              <a:rPr lang="es-ES_tradnl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ética de investigación</a:t>
            </a:r>
            <a:endParaRPr lang="es-ES_tradnl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95120" y="836712"/>
            <a:ext cx="73913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Formación para investigadores</a:t>
            </a:r>
            <a:endParaRPr lang="es-ES_tradnl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780928"/>
            <a:ext cx="5544616" cy="271975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3059832" y="5517232"/>
            <a:ext cx="2934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Barranquilla, julio 28 de 2015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2339752" y="1700808"/>
            <a:ext cx="434145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Propósito de un CEI</a:t>
            </a:r>
            <a:endParaRPr lang="es-ES_tradnl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57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995936" y="476672"/>
            <a:ext cx="5148064" cy="520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LcPeriod"/>
            </a:pPr>
            <a:r>
              <a:rPr lang="es-ES_tradnl" sz="2400" b="1" dirty="0" smtClean="0">
                <a:solidFill>
                  <a:srgbClr val="0000FF"/>
                </a:solidFill>
              </a:rPr>
              <a:t>Investigación </a:t>
            </a:r>
            <a:r>
              <a:rPr lang="es-ES_tradnl" sz="2400" b="1" dirty="0">
                <a:solidFill>
                  <a:srgbClr val="0000FF"/>
                </a:solidFill>
              </a:rPr>
              <a:t>sin riesgo:</a:t>
            </a:r>
            <a:r>
              <a:rPr lang="es-ES_tradnl" sz="2200" b="1" dirty="0">
                <a:solidFill>
                  <a:srgbClr val="0000FF"/>
                </a:solidFill>
              </a:rPr>
              <a:t> </a:t>
            </a:r>
            <a:endParaRPr lang="es-ES_tradnl" sz="2200" b="1" dirty="0" smtClean="0">
              <a:solidFill>
                <a:srgbClr val="0000FF"/>
              </a:solidFill>
            </a:endParaRPr>
          </a:p>
          <a:p>
            <a:pPr marL="457200" indent="-457200">
              <a:buAutoNum type="alphaLcPeriod"/>
            </a:pPr>
            <a:endParaRPr lang="es-ES_tradnl" sz="2200" b="1" dirty="0" smtClean="0">
              <a:solidFill>
                <a:srgbClr val="0000FF"/>
              </a:solidFill>
            </a:endParaRPr>
          </a:p>
          <a:p>
            <a:pPr marL="342900" indent="-342900">
              <a:buFont typeface="Wingdings" charset="2"/>
              <a:buChar char="ü"/>
            </a:pPr>
            <a:r>
              <a:rPr lang="es-ES_tradnl" sz="2200" dirty="0" smtClean="0"/>
              <a:t>Son </a:t>
            </a:r>
            <a:r>
              <a:rPr lang="es-ES_tradnl" sz="2200" dirty="0"/>
              <a:t>estudios que emplean técnicas y métodos </a:t>
            </a:r>
            <a:r>
              <a:rPr lang="es-ES_tradnl" sz="2200" dirty="0" smtClean="0"/>
              <a:t>de investigación </a:t>
            </a:r>
            <a:r>
              <a:rPr lang="es-ES_tradnl" sz="2200" dirty="0"/>
              <a:t>documental </a:t>
            </a:r>
            <a:r>
              <a:rPr lang="es-ES_tradnl" sz="2200" dirty="0" err="1"/>
              <a:t>restrospectivos</a:t>
            </a:r>
            <a:r>
              <a:rPr lang="es-ES_tradnl" sz="2200" dirty="0"/>
              <a:t> y aquellos en los que no se realiza ninguna intervención o modificación intencionada de las variables biológicas, fisiológicas, sicológicas o sociales de los individuos que participan en el estudio, entre los que se consideran: </a:t>
            </a:r>
            <a:endParaRPr lang="es-ES_tradnl" sz="2200" dirty="0" smtClean="0"/>
          </a:p>
          <a:p>
            <a:pPr marL="342900" indent="-342900">
              <a:buFont typeface="Wingdings" charset="2"/>
              <a:buChar char="ü"/>
            </a:pPr>
            <a:r>
              <a:rPr lang="es-ES_tradnl" sz="2200" dirty="0" smtClean="0"/>
              <a:t>revisión </a:t>
            </a:r>
            <a:r>
              <a:rPr lang="es-ES_tradnl" sz="2200" dirty="0"/>
              <a:t>de historias clínicas, entrevistas, cuestionarios y otros en los que no se le identifique ni se traten aspectos sensitivos de su conducta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4" y="332656"/>
            <a:ext cx="38536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63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5989" y="44624"/>
            <a:ext cx="6174432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0000FF"/>
                </a:solidFill>
              </a:rPr>
              <a:t>b. Investigación con riesgo mínimo: </a:t>
            </a:r>
            <a:r>
              <a:rPr lang="es-ES_tradnl" dirty="0"/>
              <a:t>Son estudios prospectivos que emplean el registro de datos a través de procedimientos comunes consistentes en: </a:t>
            </a:r>
            <a:endParaRPr lang="es-ES_tradnl" dirty="0" smtClean="0"/>
          </a:p>
          <a:p>
            <a:pPr marL="285750" indent="-285750">
              <a:buFont typeface="Wingdings" charset="2"/>
              <a:buChar char="ü"/>
            </a:pPr>
            <a:r>
              <a:rPr lang="es-ES_tradnl" dirty="0"/>
              <a:t>E</a:t>
            </a:r>
            <a:r>
              <a:rPr lang="es-ES_tradnl" dirty="0" smtClean="0"/>
              <a:t>xámenes  </a:t>
            </a:r>
            <a:r>
              <a:rPr lang="es-ES_tradnl" dirty="0"/>
              <a:t>físicos o sicológicos de diagnóstico o tratamientos rutinarios, entre los que se consideran: pesar al sujeto, electrocardiogramas, pruebas de agudeza auditiva, termografías, colección de excretas y secreciones externas, obtención de placenta durante el parto, recolección de líquido amniótico al romperse las membranas, obtención de saliva, dientes </a:t>
            </a:r>
            <a:r>
              <a:rPr lang="es-ES_tradnl" dirty="0" err="1"/>
              <a:t>deciduales</a:t>
            </a:r>
            <a:r>
              <a:rPr lang="es-ES_tradnl" dirty="0"/>
              <a:t> y dientes permanentes </a:t>
            </a:r>
            <a:r>
              <a:rPr lang="es-ES_tradnl" dirty="0" err="1"/>
              <a:t>extraidos</a:t>
            </a:r>
            <a:r>
              <a:rPr lang="es-ES_tradnl" dirty="0"/>
              <a:t> por indicación terapéutica, placa dental y cálculos</a:t>
            </a:r>
          </a:p>
          <a:p>
            <a:pPr marL="285750" indent="-285750">
              <a:buFont typeface="Wingdings" charset="2"/>
              <a:buChar char="ü"/>
            </a:pPr>
            <a:r>
              <a:rPr lang="es-ES_tradnl" dirty="0"/>
              <a:t>removidos por procedimientos profilácticos no invasores, corte de pelo y uñas sin causar desfiguración, extracción de sangre por punción venosa en adultos en buen estado de salud, con frecuencia máxima de dos veces a la semana y </a:t>
            </a:r>
            <a:r>
              <a:rPr lang="es-ES_tradnl" dirty="0" err="1"/>
              <a:t>volúmen</a:t>
            </a:r>
            <a:r>
              <a:rPr lang="es-ES_tradnl" dirty="0"/>
              <a:t> máximo de 450 ml en dos meses excepto durante el embarazo, ejercicio moderado en voluntarios sanos, pruebas sicológicas a grupos o individuos en los que no se manipulará la conducta del sujeto, investigación con medicamentos de uso común, amplio </a:t>
            </a:r>
            <a:r>
              <a:rPr lang="es-ES_tradnl" dirty="0" err="1"/>
              <a:t>márgen</a:t>
            </a:r>
            <a:r>
              <a:rPr lang="es-ES_tradnl" dirty="0"/>
              <a:t> terapéutico y registrados en este Ministerio o su autoridad delegada, empleando las indicaciones, </a:t>
            </a:r>
            <a:r>
              <a:rPr lang="es-ES_tradnl" dirty="0" err="1" smtClean="0"/>
              <a:t>dósis</a:t>
            </a:r>
            <a:r>
              <a:rPr lang="es-ES_tradnl" dirty="0"/>
              <a:t> </a:t>
            </a:r>
            <a:r>
              <a:rPr lang="es-ES_tradnl" dirty="0" smtClean="0"/>
              <a:t>y </a:t>
            </a:r>
            <a:r>
              <a:rPr lang="es-ES_tradnl" dirty="0"/>
              <a:t>vías de administración establecidas.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260648"/>
            <a:ext cx="2670944" cy="208823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348880"/>
            <a:ext cx="2699792" cy="18002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200" y="4149080"/>
            <a:ext cx="2670944" cy="17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27984" y="40466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000" b="1" dirty="0">
                <a:solidFill>
                  <a:srgbClr val="0000FF"/>
                </a:solidFill>
              </a:rPr>
              <a:t>c. Investigaciones con riesgo mayor que el mínimo: </a:t>
            </a:r>
            <a:endParaRPr lang="es-ES_tradnl" sz="2000" b="1" dirty="0" smtClean="0">
              <a:solidFill>
                <a:srgbClr val="0000FF"/>
              </a:solidFill>
            </a:endParaRPr>
          </a:p>
          <a:p>
            <a:r>
              <a:rPr lang="es-ES_tradnl" sz="2000" dirty="0" smtClean="0"/>
              <a:t>Son </a:t>
            </a:r>
            <a:r>
              <a:rPr lang="es-ES_tradnl" sz="2000" dirty="0"/>
              <a:t>aquellas en que las</a:t>
            </a:r>
          </a:p>
          <a:p>
            <a:r>
              <a:rPr lang="es-ES_tradnl" sz="2000" dirty="0"/>
              <a:t>probabilidades de afectar al sujeto son significativas, entre las que se consideran: estudios radiológicos y con microondas, estudios con los medicamentos y modalidades que se definen en los títulos III y IV de esta resolución, ensayos con nuevos dispositivos, estudios que incluyen procedimientos quirúrgicos, extracción de sangre mayor al 2% del volumen circulante en neonatos, amniocentesis y otras técnicas invasoras o</a:t>
            </a:r>
          </a:p>
          <a:p>
            <a:r>
              <a:rPr lang="es-ES_tradnl" sz="2000" dirty="0"/>
              <a:t>procedimientos mayores, los que empleen métodos aleatorios de asignación a esquemas terapéuticos y los que tengan control con placebos, entre otros.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381000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88640"/>
            <a:ext cx="7560840" cy="55908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131840" y="5733256"/>
            <a:ext cx="288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a</a:t>
            </a:r>
            <a:r>
              <a:rPr lang="es-ES" dirty="0" err="1" smtClean="0"/>
              <a:t>rturo.barros@gmail.com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47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622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600" b="1" dirty="0">
                <a:solidFill>
                  <a:srgbClr val="FF0000"/>
                </a:solidFill>
              </a:rPr>
              <a:t>EL PROPÓSITO DE LOS COMITES ETICOS DE INVESTIGACION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1412776"/>
            <a:ext cx="45205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>
                <a:solidFill>
                  <a:srgbClr val="0000FF"/>
                </a:solidFill>
              </a:rPr>
              <a:t>El propósito de un Comité de Ética </a:t>
            </a:r>
            <a:r>
              <a:rPr lang="es-ES_tradnl" sz="2800" dirty="0"/>
              <a:t>al evaluar un protocolo o proyecto de investigación, es contribuir a </a:t>
            </a:r>
            <a:r>
              <a:rPr lang="es-ES_tradnl" sz="2800" b="1" dirty="0">
                <a:solidFill>
                  <a:srgbClr val="0000FF"/>
                </a:solidFill>
              </a:rPr>
              <a:t>salvaguardar la dignidad, derechos, seguridad y bienestar </a:t>
            </a:r>
            <a:r>
              <a:rPr lang="es-ES_tradnl" sz="2800" dirty="0"/>
              <a:t>de todos los sujetos humanos participantes, actuales y potenciales, de la investigación.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556792"/>
            <a:ext cx="418976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717883" y="692696"/>
            <a:ext cx="441439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0000FF"/>
                </a:solidFill>
              </a:rPr>
              <a:t>Un principio fundamental </a:t>
            </a:r>
            <a:r>
              <a:rPr lang="es-ES_tradnl" sz="2400" dirty="0"/>
              <a:t>de la investigación que involucra sujetos humanos es </a:t>
            </a:r>
            <a:r>
              <a:rPr lang="es-ES_tradnl" sz="2400" b="1" dirty="0">
                <a:solidFill>
                  <a:srgbClr val="0000FF"/>
                </a:solidFill>
              </a:rPr>
              <a:t>“respetar la dignidad y la vida de todas las personas”. </a:t>
            </a:r>
            <a:endParaRPr lang="es-ES_tradnl" sz="2400" b="1" dirty="0" smtClean="0">
              <a:solidFill>
                <a:srgbClr val="0000FF"/>
              </a:solidFill>
            </a:endParaRPr>
          </a:p>
          <a:p>
            <a:endParaRPr lang="es-ES_tradnl" sz="2400" b="1" dirty="0" smtClean="0">
              <a:solidFill>
                <a:srgbClr val="0000FF"/>
              </a:solidFill>
            </a:endParaRPr>
          </a:p>
          <a:p>
            <a:r>
              <a:rPr lang="es-ES_tradnl" sz="2400" b="1" dirty="0" smtClean="0">
                <a:solidFill>
                  <a:srgbClr val="0000FF"/>
                </a:solidFill>
              </a:rPr>
              <a:t>Las </a:t>
            </a:r>
            <a:r>
              <a:rPr lang="es-ES_tradnl" sz="2400" b="1" dirty="0">
                <a:solidFill>
                  <a:srgbClr val="0000FF"/>
                </a:solidFill>
              </a:rPr>
              <a:t>metas de la investigación</a:t>
            </a:r>
            <a:r>
              <a:rPr lang="es-ES_tradnl" sz="2400" dirty="0"/>
              <a:t>, si bien son importantes, </a:t>
            </a:r>
            <a:r>
              <a:rPr lang="es-ES_tradnl" sz="2400" b="1" dirty="0">
                <a:solidFill>
                  <a:srgbClr val="0000FF"/>
                </a:solidFill>
              </a:rPr>
              <a:t>nunca deben pasar por encima de la salud, el bienestar , el cuidado y la seguridad </a:t>
            </a:r>
            <a:r>
              <a:rPr lang="es-ES_tradnl" sz="2400" dirty="0"/>
              <a:t>de los participantes en la investigación, </a:t>
            </a:r>
            <a:r>
              <a:rPr lang="es-ES_tradnl" sz="2400" b="1" dirty="0">
                <a:solidFill>
                  <a:srgbClr val="0000FF"/>
                </a:solidFill>
              </a:rPr>
              <a:t>ya sean como individuos o como comunidades</a:t>
            </a:r>
            <a:r>
              <a:rPr lang="es-ES_tradnl" sz="2400" dirty="0"/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692696"/>
            <a:ext cx="381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2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9512" y="764704"/>
            <a:ext cx="410445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dirty="0"/>
              <a:t>Los CEI deben también tomar en consideración </a:t>
            </a:r>
            <a:r>
              <a:rPr lang="es-ES_tradnl" sz="2400" b="1" dirty="0">
                <a:solidFill>
                  <a:srgbClr val="0000FF"/>
                </a:solidFill>
              </a:rPr>
              <a:t>el principio de  justicia, el cual exige que los beneficios y las cargas de la investigación,</a:t>
            </a:r>
            <a:r>
              <a:rPr lang="es-ES_tradnl" sz="2400" dirty="0"/>
              <a:t> sean distribuidos en forma equitativa entre todos los grupos y clases de la sociedad, tomando en cuenta edad, genero, estado económico, cultura y consideraciones étnicas.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980728"/>
            <a:ext cx="473452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427984" y="476672"/>
            <a:ext cx="4572000" cy="5632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dirty="0">
                <a:solidFill>
                  <a:srgbClr val="0000FF"/>
                </a:solidFill>
              </a:rPr>
              <a:t>Los CEI deben suministrar una evaluación ética independiente</a:t>
            </a:r>
            <a:r>
              <a:rPr lang="es-ES_tradnl" sz="2400" dirty="0"/>
              <a:t>, competente y oportuna, </a:t>
            </a:r>
            <a:r>
              <a:rPr lang="es-ES_tradnl" sz="2400" b="1" dirty="0">
                <a:solidFill>
                  <a:srgbClr val="0000FF"/>
                </a:solidFill>
              </a:rPr>
              <a:t>de la ética de los proyectos propuestos antes de su inicio y asegurar el seguimiento de aquellos proyectos en desarrollo</a:t>
            </a:r>
            <a:r>
              <a:rPr lang="es-ES_tradnl" sz="2400" dirty="0"/>
              <a:t>, que ya fueron aprobados. </a:t>
            </a:r>
          </a:p>
          <a:p>
            <a:r>
              <a:rPr lang="es-ES_tradnl" sz="2400" dirty="0"/>
              <a:t> </a:t>
            </a:r>
          </a:p>
          <a:p>
            <a:r>
              <a:rPr lang="es-ES_tradnl" sz="2400" b="1" dirty="0">
                <a:solidFill>
                  <a:srgbClr val="0000FF"/>
                </a:solidFill>
              </a:rPr>
              <a:t>Los CEI </a:t>
            </a:r>
            <a:r>
              <a:rPr lang="es-ES_tradnl" sz="2400" dirty="0"/>
              <a:t>son responsables de </a:t>
            </a:r>
            <a:r>
              <a:rPr lang="es-ES_tradnl" sz="2400" b="1" dirty="0">
                <a:solidFill>
                  <a:srgbClr val="0000FF"/>
                </a:solidFill>
              </a:rPr>
              <a:t>actuar en completo interés de los sujetos</a:t>
            </a:r>
            <a:r>
              <a:rPr lang="es-ES_tradnl" sz="2400" dirty="0"/>
              <a:t>, actuales y potenciales de la investigación y de las comunidades involucradas. </a:t>
            </a:r>
          </a:p>
          <a:p>
            <a:r>
              <a:rPr lang="es-ES_tradnl" sz="2400" dirty="0"/>
              <a:t> 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836712"/>
            <a:ext cx="3937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6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7504" y="69269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dirty="0">
                <a:solidFill>
                  <a:srgbClr val="0000FF"/>
                </a:solidFill>
              </a:rPr>
              <a:t>Los CEI deben actuar con la debida diligencia en la prevención de riesgos </a:t>
            </a:r>
            <a:r>
              <a:rPr lang="es-ES_tradnl" sz="2400" dirty="0"/>
              <a:t>que puedan ocasionar potenciales daños de diversa índole a los sujetos y a las comunidades objeto de investigación. </a:t>
            </a:r>
            <a:endParaRPr lang="es-ES_tradnl" sz="2400" dirty="0" smtClean="0"/>
          </a:p>
          <a:p>
            <a:endParaRPr lang="es-ES_tradnl" sz="2400" dirty="0"/>
          </a:p>
          <a:p>
            <a:r>
              <a:rPr lang="es-ES_tradnl" sz="2400" dirty="0" smtClean="0"/>
              <a:t>Se </a:t>
            </a:r>
            <a:r>
              <a:rPr lang="es-ES_tradnl" sz="2400" dirty="0"/>
              <a:t>entiende por </a:t>
            </a:r>
            <a:r>
              <a:rPr lang="es-ES_tradnl" sz="2400" b="1" dirty="0">
                <a:solidFill>
                  <a:srgbClr val="0000FF"/>
                </a:solidFill>
              </a:rPr>
              <a:t>riesgo toda probabilidad de sufrir un daño </a:t>
            </a:r>
            <a:r>
              <a:rPr lang="es-ES_tradnl" sz="2400" dirty="0"/>
              <a:t>ocasionado como consecuencia inmediata o tardía del proyecto de </a:t>
            </a:r>
            <a:r>
              <a:rPr lang="es-ES_tradnl" sz="2400" dirty="0" smtClean="0"/>
              <a:t>investigación. </a:t>
            </a:r>
            <a:r>
              <a:rPr lang="es-ES_tradnl" sz="2400" b="1" dirty="0" smtClean="0">
                <a:solidFill>
                  <a:srgbClr val="0000FF"/>
                </a:solidFill>
              </a:rPr>
              <a:t>(</a:t>
            </a:r>
            <a:r>
              <a:rPr lang="es-ES_tradnl" sz="2400" b="1" dirty="0" err="1" smtClean="0">
                <a:solidFill>
                  <a:srgbClr val="0000FF"/>
                </a:solidFill>
              </a:rPr>
              <a:t>Fisico,social,economico</a:t>
            </a:r>
            <a:r>
              <a:rPr lang="es-ES_tradnl" sz="2400" b="1" dirty="0" smtClean="0">
                <a:solidFill>
                  <a:srgbClr val="0000FF"/>
                </a:solidFill>
              </a:rPr>
              <a:t>, </a:t>
            </a:r>
            <a:r>
              <a:rPr lang="es-ES_tradnl" sz="2400" b="1" dirty="0" err="1" smtClean="0">
                <a:solidFill>
                  <a:srgbClr val="0000FF"/>
                </a:solidFill>
              </a:rPr>
              <a:t>etc</a:t>
            </a:r>
            <a:r>
              <a:rPr lang="es-ES_tradnl" sz="2400" b="1" dirty="0" smtClean="0">
                <a:solidFill>
                  <a:srgbClr val="0000FF"/>
                </a:solidFill>
              </a:rPr>
              <a:t>) </a:t>
            </a:r>
            <a:endParaRPr lang="es-ES_tradnl" sz="2400" b="1" dirty="0">
              <a:solidFill>
                <a:srgbClr val="0000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6632"/>
            <a:ext cx="4572000" cy="573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0" y="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/>
              <a:t>Aquellos proyectos de investigación que involucren los siguientes ítems, serán objeto de evaluación ética por parte de un CEI.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83968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charset="2"/>
              <a:buChar char="ü"/>
            </a:pPr>
            <a:r>
              <a:rPr lang="es-ES_tradnl" dirty="0"/>
              <a:t>Proyectos que </a:t>
            </a:r>
            <a:r>
              <a:rPr lang="es-ES_tradnl" b="1" dirty="0">
                <a:solidFill>
                  <a:srgbClr val="0000FF"/>
                </a:solidFill>
              </a:rPr>
              <a:t>involucren sujetos humanos </a:t>
            </a:r>
            <a:r>
              <a:rPr lang="es-ES_tradnl" dirty="0"/>
              <a:t>como objeto de investigación.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/>
              <a:t>Proyectos no solo relacionados con las ciencias de la salud , sino </a:t>
            </a:r>
            <a:r>
              <a:rPr lang="es-ES_tradnl" b="1" dirty="0">
                <a:solidFill>
                  <a:srgbClr val="0000FF"/>
                </a:solidFill>
              </a:rPr>
              <a:t>también con las ciencias sociales y humanas</a:t>
            </a:r>
            <a:r>
              <a:rPr lang="es-ES_tradnl" dirty="0"/>
              <a:t>. Investigaciones sociológicas y psicológicas que signifiquen un riesgo para la población.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/>
              <a:t>Proyectos que </a:t>
            </a:r>
            <a:r>
              <a:rPr lang="es-ES_tradnl" b="1" dirty="0">
                <a:solidFill>
                  <a:srgbClr val="0000FF"/>
                </a:solidFill>
              </a:rPr>
              <a:t>usen datos personales y/o de comunidades</a:t>
            </a:r>
            <a:r>
              <a:rPr lang="es-ES_tradnl" dirty="0"/>
              <a:t>, que los puedan afectar directa o indirectamente en sus componentes </a:t>
            </a:r>
            <a:r>
              <a:rPr lang="es-ES_tradnl" dirty="0" err="1"/>
              <a:t>bio</a:t>
            </a:r>
            <a:r>
              <a:rPr lang="es-ES_tradnl" dirty="0"/>
              <a:t>-</a:t>
            </a:r>
            <a:r>
              <a:rPr lang="es-ES_tradnl" dirty="0" err="1"/>
              <a:t>psico</a:t>
            </a:r>
            <a:r>
              <a:rPr lang="es-ES_tradnl" dirty="0"/>
              <a:t>-social.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/>
              <a:t>Proyectos que </a:t>
            </a:r>
            <a:r>
              <a:rPr lang="es-ES_tradnl" b="1" dirty="0">
                <a:solidFill>
                  <a:srgbClr val="0000FF"/>
                </a:solidFill>
              </a:rPr>
              <a:t>utilicen datos genéticos, </a:t>
            </a:r>
            <a:r>
              <a:rPr lang="es-ES_tradnl" dirty="0"/>
              <a:t>información sensible de individuos y comunidades.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360680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9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79512" y="620688"/>
            <a:ext cx="4641097" cy="5078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charset="2"/>
              <a:buChar char="ü"/>
            </a:pPr>
            <a:r>
              <a:rPr lang="es-ES_tradnl" dirty="0"/>
              <a:t>Proyectos que </a:t>
            </a:r>
            <a:r>
              <a:rPr lang="es-ES_tradnl" b="1" dirty="0">
                <a:solidFill>
                  <a:srgbClr val="0000FF"/>
                </a:solidFill>
              </a:rPr>
              <a:t>utilicen animales </a:t>
            </a:r>
            <a:r>
              <a:rPr lang="es-ES_tradnl" dirty="0"/>
              <a:t>como sujetos de experimentación.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/>
              <a:t>Proyectos de cualquier sector de las ciencias que causen un </a:t>
            </a:r>
            <a:r>
              <a:rPr lang="es-ES_tradnl" b="1" dirty="0">
                <a:solidFill>
                  <a:srgbClr val="0000FF"/>
                </a:solidFill>
              </a:rPr>
              <a:t>impacto negativo al medioambiente </a:t>
            </a:r>
            <a:r>
              <a:rPr lang="es-ES_tradnl" dirty="0"/>
              <a:t>y ponga en riesgo la vida y la salud de personas y comunidades. </a:t>
            </a:r>
          </a:p>
          <a:p>
            <a:pPr marL="285750" lvl="0" indent="-285750">
              <a:buFont typeface="Wingdings" charset="2"/>
              <a:buChar char="ü"/>
            </a:pPr>
            <a:r>
              <a:rPr lang="es-ES_tradnl" dirty="0"/>
              <a:t>Proyectos que involucren uso y liberación de </a:t>
            </a:r>
            <a:r>
              <a:rPr lang="es-ES_tradnl" b="1" dirty="0">
                <a:solidFill>
                  <a:srgbClr val="0000FF"/>
                </a:solidFill>
              </a:rPr>
              <a:t>Organismos Modificados Genéticamente </a:t>
            </a:r>
            <a:r>
              <a:rPr lang="es-ES_tradnl" dirty="0"/>
              <a:t>(OMG)</a:t>
            </a:r>
          </a:p>
          <a:p>
            <a:pPr marL="285750" indent="-285750">
              <a:buFont typeface="Wingdings" charset="2"/>
              <a:buChar char="ü"/>
            </a:pPr>
            <a:r>
              <a:rPr lang="es-ES_tradnl" dirty="0"/>
              <a:t>Proyectos en los que participan </a:t>
            </a:r>
            <a:r>
              <a:rPr lang="es-ES_tradnl" b="1" dirty="0">
                <a:solidFill>
                  <a:srgbClr val="0000FF"/>
                </a:solidFill>
              </a:rPr>
              <a:t>poblaciones  especiales</a:t>
            </a:r>
            <a:r>
              <a:rPr lang="es-ES_tradnl" dirty="0"/>
              <a:t>, en cuanto a su vulnerabilidad, su dependencia de los investigadores, de su competencia-autonomía y del riesgo-beneficio, como por ejemplo, menores de edad , mujeres, personas institucionalizadas (presos, enfermos hospitalizados, ancianatos) , embarazadas, adultos mayores, etc.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692696"/>
            <a:ext cx="4130291" cy="24482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140968"/>
            <a:ext cx="410445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5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z.piragauta\AppData\Local\Microsoft\Windows\Temporary Internet Files\Content.Outlook\MJ8HMBWP\PLANTIL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9144000" cy="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7504" y="26064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Wingdings" charset="2"/>
              <a:buChar char="ü"/>
            </a:pPr>
            <a:r>
              <a:rPr lang="es-ES_tradnl" sz="2000" b="1" dirty="0">
                <a:solidFill>
                  <a:srgbClr val="0000FF"/>
                </a:solidFill>
              </a:rPr>
              <a:t>La Resolución 8430 de 1993 </a:t>
            </a:r>
            <a:r>
              <a:rPr lang="es-ES_tradnl" sz="2000" dirty="0"/>
              <a:t>que regula la investigación en salud en Colombia, afirma en el articulo 10, que  </a:t>
            </a:r>
            <a:r>
              <a:rPr lang="es-ES_tradnl" sz="2000" b="1" dirty="0">
                <a:solidFill>
                  <a:srgbClr val="0000FF"/>
                </a:solidFill>
              </a:rPr>
              <a:t>los investigadores </a:t>
            </a:r>
            <a:r>
              <a:rPr lang="es-ES_tradnl" sz="2000" dirty="0"/>
              <a:t>o el investigador principal </a:t>
            </a:r>
            <a:r>
              <a:rPr lang="es-ES_tradnl" sz="2000" b="1" dirty="0">
                <a:solidFill>
                  <a:srgbClr val="0000FF"/>
                </a:solidFill>
              </a:rPr>
              <a:t>deberán identificar el tipo o tipos de riesgo a que estarán expuestos los sujetos de investigación</a:t>
            </a:r>
            <a:r>
              <a:rPr lang="es-ES_tradnl" sz="2000" b="1" dirty="0" smtClean="0">
                <a:solidFill>
                  <a:srgbClr val="0000FF"/>
                </a:solidFill>
              </a:rPr>
              <a:t>.</a:t>
            </a:r>
          </a:p>
          <a:p>
            <a:pPr marL="285750" lvl="0" indent="-285750">
              <a:buFont typeface="Wingdings" charset="2"/>
              <a:buChar char="ü"/>
            </a:pPr>
            <a:endParaRPr lang="es-ES_tradnl" sz="2000" dirty="0"/>
          </a:p>
          <a:p>
            <a:pPr marL="285750" lvl="0" indent="-285750">
              <a:buFont typeface="Wingdings" charset="2"/>
              <a:buChar char="ü"/>
            </a:pPr>
            <a:r>
              <a:rPr lang="es-ES_tradnl" sz="2000" dirty="0"/>
              <a:t>La mencionada resolución  en el articulo 11 clasifica los riesgos en las siguientes categorías</a:t>
            </a:r>
            <a:r>
              <a:rPr lang="es-ES_tradnl" sz="2000" dirty="0" smtClean="0"/>
              <a:t>:</a:t>
            </a:r>
          </a:p>
          <a:p>
            <a:pPr marL="285750" lvl="0" indent="-285750">
              <a:buFont typeface="Wingdings" charset="2"/>
              <a:buChar char="ü"/>
            </a:pPr>
            <a:endParaRPr lang="es-ES_tradnl" sz="2000" dirty="0"/>
          </a:p>
          <a:p>
            <a:pPr marL="285750" lvl="0" indent="-285750">
              <a:buFont typeface="Wingdings" charset="2"/>
              <a:buChar char="ü"/>
            </a:pPr>
            <a:r>
              <a:rPr lang="es-ES_tradnl" sz="2000" dirty="0"/>
              <a:t>Investigación </a:t>
            </a:r>
            <a:r>
              <a:rPr lang="es-ES_tradnl" sz="2000" b="1" dirty="0">
                <a:solidFill>
                  <a:srgbClr val="0000FF"/>
                </a:solidFill>
              </a:rPr>
              <a:t>sin </a:t>
            </a:r>
            <a:r>
              <a:rPr lang="es-ES_tradnl" sz="2000" b="1" dirty="0" smtClean="0">
                <a:solidFill>
                  <a:srgbClr val="0000FF"/>
                </a:solidFill>
              </a:rPr>
              <a:t>riesgo</a:t>
            </a:r>
          </a:p>
          <a:p>
            <a:pPr marL="285750" lvl="0" indent="-285750">
              <a:buFont typeface="Wingdings" charset="2"/>
              <a:buChar char="ü"/>
            </a:pPr>
            <a:endParaRPr lang="es-ES_tradnl" sz="2000" dirty="0"/>
          </a:p>
          <a:p>
            <a:pPr marL="285750" lvl="0" indent="-285750">
              <a:buFont typeface="Wingdings" charset="2"/>
              <a:buChar char="ü"/>
            </a:pPr>
            <a:r>
              <a:rPr lang="es-ES_tradnl" sz="2000" dirty="0"/>
              <a:t>Investigación </a:t>
            </a:r>
            <a:r>
              <a:rPr lang="es-ES_tradnl" sz="2000" b="1" dirty="0">
                <a:solidFill>
                  <a:srgbClr val="0000FF"/>
                </a:solidFill>
              </a:rPr>
              <a:t>con riesgo </a:t>
            </a:r>
            <a:r>
              <a:rPr lang="es-ES_tradnl" sz="2000" b="1" dirty="0" smtClean="0">
                <a:solidFill>
                  <a:srgbClr val="0000FF"/>
                </a:solidFill>
              </a:rPr>
              <a:t>mínimo</a:t>
            </a:r>
          </a:p>
          <a:p>
            <a:pPr marL="285750" lvl="0" indent="-285750">
              <a:buFont typeface="Wingdings" charset="2"/>
              <a:buChar char="ü"/>
            </a:pPr>
            <a:endParaRPr lang="es-ES_tradnl" sz="2000" dirty="0"/>
          </a:p>
          <a:p>
            <a:pPr marL="285750" lvl="0" indent="-285750">
              <a:buFont typeface="Wingdings" charset="2"/>
              <a:buChar char="ü"/>
            </a:pPr>
            <a:r>
              <a:rPr lang="es-ES_tradnl" sz="2000" dirty="0"/>
              <a:t>Investigación con </a:t>
            </a:r>
            <a:r>
              <a:rPr lang="es-ES_tradnl" sz="2000" b="1" dirty="0">
                <a:solidFill>
                  <a:srgbClr val="0000FF"/>
                </a:solidFill>
              </a:rPr>
              <a:t>riesgo mayor que el mínimo.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76672"/>
            <a:ext cx="403244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952</Words>
  <Application>Microsoft Office PowerPoint</Application>
  <PresentationFormat>Presentación en pantalla (4:3)</PresentationFormat>
  <Paragraphs>47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SENIOR MARTINEZ</dc:creator>
  <cp:lastModifiedBy>Arturo 05 Barros</cp:lastModifiedBy>
  <cp:revision>12</cp:revision>
  <dcterms:created xsi:type="dcterms:W3CDTF">2015-06-16T22:39:57Z</dcterms:created>
  <dcterms:modified xsi:type="dcterms:W3CDTF">2016-03-18T21:49:58Z</dcterms:modified>
</cp:coreProperties>
</file>